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75" r:id="rId4"/>
    <p:sldId id="27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72" r:id="rId16"/>
    <p:sldId id="267" r:id="rId17"/>
    <p:sldId id="268" r:id="rId18"/>
    <p:sldId id="269" r:id="rId19"/>
    <p:sldId id="270" r:id="rId20"/>
    <p:sldId id="271" r:id="rId21"/>
    <p:sldId id="273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1315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1803-ACFD-487F-A1D0-CA0F006B46B9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6CFE4-AB74-4EED-B964-7DCE490AA5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1803-ACFD-487F-A1D0-CA0F006B46B9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6CFE4-AB74-4EED-B964-7DCE490AA5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1803-ACFD-487F-A1D0-CA0F006B46B9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6CFE4-AB74-4EED-B964-7DCE490AA5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1803-ACFD-487F-A1D0-CA0F006B46B9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6CFE4-AB74-4EED-B964-7DCE490AA5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1803-ACFD-487F-A1D0-CA0F006B46B9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6CFE4-AB74-4EED-B964-7DCE490AA5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1803-ACFD-487F-A1D0-CA0F006B46B9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6CFE4-AB74-4EED-B964-7DCE490AA5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1803-ACFD-487F-A1D0-CA0F006B46B9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6CFE4-AB74-4EED-B964-7DCE490AA5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1803-ACFD-487F-A1D0-CA0F006B46B9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6CFE4-AB74-4EED-B964-7DCE490AA5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1803-ACFD-487F-A1D0-CA0F006B46B9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6CFE4-AB74-4EED-B964-7DCE490AA5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1803-ACFD-487F-A1D0-CA0F006B46B9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6CFE4-AB74-4EED-B964-7DCE490AA5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1803-ACFD-487F-A1D0-CA0F006B46B9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6CFE4-AB74-4EED-B964-7DCE490AA5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11803-ACFD-487F-A1D0-CA0F006B46B9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6CFE4-AB74-4EED-B964-7DCE490AA5B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4291"/>
            <a:ext cx="7772400" cy="1214445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Технология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разноуровневого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обучения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1643050"/>
            <a:ext cx="8572560" cy="492922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помогите советом,как жить. - Форум МАМКА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142984"/>
            <a:ext cx="8929718" cy="5429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Технология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разноуровневого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обучения</a:t>
            </a:r>
            <a:endParaRPr lang="ru-RU" sz="3600" b="1" dirty="0"/>
          </a:p>
        </p:txBody>
      </p:sp>
      <p:pic>
        <p:nvPicPr>
          <p:cNvPr id="4" name="Содержимое 3" descr="Лента блогов - Портал профессионального образования Чеченской республики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3786190"/>
            <a:ext cx="8858280" cy="3071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>
          <a:xfrm>
            <a:off x="642910" y="1000108"/>
            <a:ext cx="8215370" cy="285752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Разноуровневое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 обучение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— это педагогическая  технология организации учебного процесса, в рамках которого предполагается разный уровень усвоения учебного материала, то есть глубина и сложность одного и того же учебного материала различна в группах различного уровня, что дает возможность каждому студенту овладевать учебным материалом программы на разном уровне, но не ниже базового, в зависимости от способностей и индивидуальных особенностей личности каждого студента.</a:t>
            </a:r>
          </a:p>
          <a:p>
            <a:pPr algn="ctr"/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solidFill>
            <a:srgbClr val="F8F8F8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Основные принципы технологии </a:t>
            </a:r>
            <a:r>
              <a:rPr lang="ru-RU" dirty="0" err="1" smtClean="0"/>
              <a:t>разноуровневого</a:t>
            </a:r>
            <a:r>
              <a:rPr lang="ru-RU" dirty="0" smtClean="0"/>
              <a:t> обучения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85720" y="1571612"/>
            <a:ext cx="8643998" cy="500066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Всеобщая талантливость  - нет бесталанных людей, а есть  занятые не своим делом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Взаимное превосходство – если у кого-то, что-то  получается хуже, чем у других  значит что-то должно получиться лучше;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это что-то нужно искать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Неизбежность перемен- ни одно суждение  о человеке  не может быть окончательным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Чтобы эта работа давала свои результаты  надо, чтобы она была не спонтанной, а целенаправленной и систематической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 flipH="1">
            <a:off x="9144000" y="1428736"/>
            <a:ext cx="142908" cy="5214974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472518" cy="79690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Причины позволяющие считать этот метод продуктивным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1214422"/>
            <a:ext cx="8429684" cy="242889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Повышается активность</a:t>
            </a:r>
          </a:p>
          <a:p>
            <a:pPr marL="342900" indent="-342900">
              <a:buAutoNum type="arabicPeriod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Повышается работоспособность</a:t>
            </a:r>
          </a:p>
          <a:p>
            <a:pPr marL="342900" indent="-342900">
              <a:buAutoNum type="arabicPeriod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Повышается мотивация к изучению</a:t>
            </a:r>
          </a:p>
          <a:p>
            <a:pPr marL="342900" indent="-342900">
              <a:buAutoNum type="arabicPeriod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Улучшается качество знаний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 flipH="1">
            <a:off x="9286908" y="1600200"/>
            <a:ext cx="571504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" name="Рисунок 6" descr="Международный день студента / Блог им. Alexandra / biggik.com - развлекательная социальная сеть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3571876"/>
            <a:ext cx="4557716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как правильно учить уроки Развивающие занятия для детей дома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3643314"/>
            <a:ext cx="3978278" cy="3067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Создание ситуации успеха на уроке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С чего начинают бизнес. Ростов-на-Дону Навигатор товаров и услуг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71588"/>
            <a:ext cx="8072494" cy="507212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Влияние постоянного неуспеха на становление личности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 smtClean="0"/>
              <a:t>Становление личности</a:t>
            </a:r>
            <a:endParaRPr lang="ru-RU" dirty="0"/>
          </a:p>
        </p:txBody>
      </p:sp>
      <p:sp>
        <p:nvSpPr>
          <p:cNvPr id="4" name="Стрелка вниз 3"/>
          <p:cNvSpPr/>
          <p:nvPr/>
        </p:nvSpPr>
        <p:spPr>
          <a:xfrm>
            <a:off x="1643042" y="200024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4214810" y="2071678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7072330" y="200024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42910" y="3000372"/>
            <a:ext cx="2428892" cy="10001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Все хорошие</a:t>
            </a:r>
          </a:p>
          <a:p>
            <a:pPr algn="ctr"/>
            <a:r>
              <a:rPr lang="ru-RU" dirty="0" smtClean="0"/>
              <a:t>Я плохой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214678" y="3071810"/>
            <a:ext cx="2714644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Все плохие</a:t>
            </a:r>
          </a:p>
          <a:p>
            <a:pPr algn="ctr"/>
            <a:r>
              <a:rPr lang="ru-RU" dirty="0" smtClean="0"/>
              <a:t>Я хороший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143636" y="3000372"/>
            <a:ext cx="2357454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Все плохие</a:t>
            </a:r>
          </a:p>
          <a:p>
            <a:pPr algn="ctr"/>
            <a:r>
              <a:rPr lang="ru-RU" dirty="0" smtClean="0"/>
              <a:t>Я плохой</a:t>
            </a:r>
            <a:endParaRPr lang="ru-RU" dirty="0"/>
          </a:p>
        </p:txBody>
      </p:sp>
      <p:pic>
        <p:nvPicPr>
          <p:cNvPr id="10" name="Рисунок 9" descr="Мем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4000504"/>
            <a:ext cx="3000396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Правила работы - Социальные сервисы Web 2.0.в организации сетевого взаимодействия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54" y="4143380"/>
            <a:ext cx="2786082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Отрицательная «Я концепция»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429000"/>
            <a:ext cx="8229600" cy="2697163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Вывод: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Ситуация хронического неуспеха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не может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положительно повлиять на становление личности, она приводит к формированию отрицательной «Я концепции» и потому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очень вредна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развития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ученика.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7 эффективных способов повысить самооценку Мужикам - нет!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1000108"/>
            <a:ext cx="7158064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dirty="0" smtClean="0"/>
              <a:t>Способы создания ситуации успеха на уроке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hlinkClick r:id="rId2" action="ppaction://hlinksldjump"/>
              </a:rPr>
              <a:t>Результативный уровень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00034" y="1643050"/>
            <a:ext cx="2428892" cy="142876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</a:t>
            </a:r>
          </a:p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отивационном 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уровне</a:t>
            </a:r>
          </a:p>
          <a:p>
            <a:pPr algn="ctr"/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цель учителя:</a:t>
            </a:r>
          </a:p>
          <a:p>
            <a:pPr algn="ctr"/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143240" y="1571612"/>
            <a:ext cx="2500330" cy="142876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</a:t>
            </a:r>
          </a:p>
          <a:p>
            <a:pPr algn="ctr"/>
            <a:r>
              <a:rPr lang="ru-RU" dirty="0"/>
              <a:t>о</a:t>
            </a:r>
            <a:r>
              <a:rPr lang="ru-RU" dirty="0" smtClean="0"/>
              <a:t>рганизационном</a:t>
            </a:r>
          </a:p>
          <a:p>
            <a:pPr algn="ctr"/>
            <a:r>
              <a:rPr lang="ru-RU" dirty="0" smtClean="0"/>
              <a:t>уровне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цель учителя: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072198" y="1571612"/>
            <a:ext cx="2428892" cy="142876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</a:t>
            </a:r>
          </a:p>
          <a:p>
            <a:pPr algn="ctr"/>
            <a:r>
              <a:rPr lang="ru-RU" dirty="0"/>
              <a:t>р</a:t>
            </a:r>
            <a:r>
              <a:rPr lang="ru-RU" dirty="0" smtClean="0"/>
              <a:t>езультативном уровне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цель учителя:</a:t>
            </a:r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7" name="Цилиндр 6"/>
          <p:cNvSpPr/>
          <p:nvPr/>
        </p:nvSpPr>
        <p:spPr>
          <a:xfrm>
            <a:off x="357158" y="3357562"/>
            <a:ext cx="2500330" cy="3286148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sz="2000" dirty="0" smtClean="0"/>
          </a:p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Сделать так, чтобы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ученик 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захотел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достичь успеха</a:t>
            </a:r>
          </a:p>
          <a:p>
            <a:pPr algn="ctr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8" name="Цилиндр 7"/>
          <p:cNvSpPr/>
          <p:nvPr/>
        </p:nvSpPr>
        <p:spPr>
          <a:xfrm>
            <a:off x="3214678" y="3500438"/>
            <a:ext cx="2500330" cy="3143272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сделать так, чтобы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ученик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u="sng" dirty="0" smtClean="0">
                <a:latin typeface="Times New Roman" pitchFamily="18" charset="0"/>
                <a:cs typeface="Times New Roman" pitchFamily="18" charset="0"/>
              </a:rPr>
              <a:t>сумел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достичь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успеха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блако 8">
            <a:hlinkClick r:id="rId3" action="ppaction://hlinksldjump"/>
          </p:cNvPr>
          <p:cNvSpPr/>
          <p:nvPr/>
        </p:nvSpPr>
        <p:spPr>
          <a:xfrm>
            <a:off x="4500562" y="857232"/>
            <a:ext cx="914400" cy="914400"/>
          </a:xfrm>
          <a:prstGeom prst="clou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блако 9"/>
          <p:cNvSpPr/>
          <p:nvPr/>
        </p:nvSpPr>
        <p:spPr>
          <a:xfrm>
            <a:off x="8001024" y="1071546"/>
            <a:ext cx="914400" cy="914400"/>
          </a:xfrm>
          <a:prstGeom prst="clou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Цилиндр 10"/>
          <p:cNvSpPr/>
          <p:nvPr/>
        </p:nvSpPr>
        <p:spPr>
          <a:xfrm>
            <a:off x="6143636" y="3643314"/>
            <a:ext cx="2500330" cy="2928958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Сделать так, чтобы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ученик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захотел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достичь успеха</a:t>
            </a:r>
          </a:p>
          <a:p>
            <a:pPr algn="ctr"/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снова</a:t>
            </a:r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12" name="Стрелка вниз 11"/>
          <p:cNvSpPr/>
          <p:nvPr/>
        </p:nvSpPr>
        <p:spPr>
          <a:xfrm>
            <a:off x="1357290" y="2928934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4286248" y="3143248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7072330" y="285749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мотивационном уровне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071546"/>
            <a:ext cx="8643998" cy="505461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1. Установление психологического контакта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«Мы с тобой одной крови.. Ты и я…»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Мы с тобой - одной крови. Ты и я. Сказки и все о них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143116"/>
            <a:ext cx="7572428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14282" y="5715016"/>
            <a:ext cx="8643998" cy="9144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Мы с тобой одной крови… «Ты и я»…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Снятие страха перед возможностью ошибиться</a:t>
            </a:r>
            <a:endParaRPr lang="ru-RU" dirty="0"/>
          </a:p>
        </p:txBody>
      </p:sp>
      <p:pic>
        <p:nvPicPr>
          <p:cNvPr id="4" name="Рисунок 3" descr="Социальный ресурс Google+ обзаведется новой функцией &quot;В эфире&quot; &quot; CitCity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928802"/>
            <a:ext cx="8072494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71472" y="5429264"/>
            <a:ext cx="8143932" cy="9144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«Ничего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страшного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если не получится»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/>
          <a:lstStyle/>
          <a:p>
            <a:r>
              <a:rPr lang="ru-RU" dirty="0" smtClean="0"/>
              <a:t>Ожидание лучших результатов. Вселение в </a:t>
            </a:r>
            <a:r>
              <a:rPr lang="ru-RU" dirty="0" smtClean="0"/>
              <a:t>учеников</a:t>
            </a:r>
            <a:r>
              <a:rPr lang="ru-RU" dirty="0" smtClean="0"/>
              <a:t> </a:t>
            </a:r>
            <a:r>
              <a:rPr lang="ru-RU" dirty="0" smtClean="0"/>
              <a:t>уверенности в хороших результатах</a:t>
            </a:r>
            <a:endParaRPr lang="ru-RU" dirty="0"/>
          </a:p>
        </p:txBody>
      </p:sp>
      <p:pic>
        <p:nvPicPr>
          <p:cNvPr id="4" name="Рисунок 3" descr="Учитель помогает школьницам выполнить задание (фотография) - PressFoto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428868"/>
            <a:ext cx="7858180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500034" y="5943600"/>
            <a:ext cx="8286808" cy="914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«Да с такими способностями ты бы мог!...»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71501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Усиление социальной значимости изучаемого материала</a:t>
            </a:r>
            <a:endParaRPr lang="ru-RU" dirty="0"/>
          </a:p>
        </p:txBody>
      </p:sp>
      <p:pic>
        <p:nvPicPr>
          <p:cNvPr id="4" name="Рисунок 3" descr="Школа: у кого искать правду. - Женсовет - Релакс!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643182"/>
            <a:ext cx="7715304" cy="400052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5" name="Скругленный прямоугольник 4"/>
          <p:cNvSpPr/>
          <p:nvPr/>
        </p:nvSpPr>
        <p:spPr>
          <a:xfrm>
            <a:off x="2857488" y="6215082"/>
            <a:ext cx="6072230" cy="914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«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Это пригодится- это нам  необходимо</a:t>
            </a:r>
            <a:r>
              <a:rPr lang="ru-RU" dirty="0" smtClean="0"/>
              <a:t>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Активизация познавательного интереса.</a:t>
            </a:r>
            <a:endParaRPr lang="ru-RU" dirty="0"/>
          </a:p>
        </p:txBody>
      </p:sp>
      <p:pic>
        <p:nvPicPr>
          <p:cNvPr id="4" name="Рисунок 3" descr="была непринужденная кредитные карты в германии крысы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6" y="1571612"/>
            <a:ext cx="4143404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Приглашаем всех желающих учиться в ВУЗах Польши Polonia Kali…">
            <a:hlinkClick r:id="rId3" action="ppaction://hlinksldjump"/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1500174"/>
            <a:ext cx="3803650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>
          <a:xfrm>
            <a:off x="500034" y="5786454"/>
            <a:ext cx="8215370" cy="914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«Вот это да!»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блако 6"/>
          <p:cNvSpPr/>
          <p:nvPr/>
        </p:nvSpPr>
        <p:spPr>
          <a:xfrm>
            <a:off x="8143900" y="5857892"/>
            <a:ext cx="914400" cy="9144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Организационный уровень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071546"/>
            <a:ext cx="8643998" cy="5500726"/>
          </a:xfrm>
        </p:spPr>
        <p:txBody>
          <a:bodyPr/>
          <a:lstStyle/>
          <a:p>
            <a:r>
              <a:rPr lang="ru-RU" dirty="0" smtClean="0"/>
              <a:t>Логическое </a:t>
            </a:r>
            <a:r>
              <a:rPr lang="ru-RU" dirty="0" smtClean="0"/>
              <a:t>структурированное понятное </a:t>
            </a:r>
            <a:r>
              <a:rPr lang="ru-RU" dirty="0" smtClean="0"/>
              <a:t>ученикам</a:t>
            </a:r>
            <a:r>
              <a:rPr lang="ru-RU" dirty="0" smtClean="0"/>
              <a:t> </a:t>
            </a:r>
            <a:r>
              <a:rPr lang="ru-RU" dirty="0" smtClean="0"/>
              <a:t>изложение нового материала</a:t>
            </a:r>
          </a:p>
          <a:p>
            <a:r>
              <a:rPr lang="ru-RU" dirty="0" smtClean="0"/>
              <a:t>«Разложи все по полочкам»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Учет всех модальностей при изучении нового материала</a:t>
            </a:r>
          </a:p>
          <a:p>
            <a:r>
              <a:rPr lang="ru-RU" dirty="0" smtClean="0"/>
              <a:t>«Чтобы и глаз видел, и ухо слышало, и зуб пробовал»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Четкое инструктирование </a:t>
            </a:r>
          </a:p>
          <a:p>
            <a:r>
              <a:rPr lang="ru-RU" dirty="0" smtClean="0"/>
              <a:t>«Лучше сделать вот так…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Дифференцированные задания</a:t>
            </a:r>
          </a:p>
          <a:p>
            <a:r>
              <a:rPr lang="ru-RU" dirty="0" smtClean="0"/>
              <a:t>«От каждого по способностям, каждому по труду»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Нарастающая сложность заданий</a:t>
            </a:r>
          </a:p>
          <a:p>
            <a:r>
              <a:rPr lang="ru-RU" dirty="0" smtClean="0"/>
              <a:t>«Дом сразу не построишь…»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Анонсирование</a:t>
            </a:r>
          </a:p>
          <a:p>
            <a:r>
              <a:rPr lang="ru-RU" dirty="0" smtClean="0"/>
              <a:t>«Вспоминай все перед проверочной работой»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Помощь преподавателя и консультантов</a:t>
            </a:r>
          </a:p>
          <a:p>
            <a:r>
              <a:rPr lang="ru-RU" dirty="0" smtClean="0"/>
              <a:t>«Понял сам- помоги другому</a:t>
            </a:r>
            <a:r>
              <a:rPr lang="ru-RU" dirty="0" smtClean="0">
                <a:hlinkClick r:id="rId2" action="ppaction://hlinksldjump"/>
              </a:rPr>
              <a:t>»</a:t>
            </a:r>
            <a:endParaRPr lang="ru-RU" dirty="0"/>
          </a:p>
        </p:txBody>
      </p:sp>
      <p:sp>
        <p:nvSpPr>
          <p:cNvPr id="4" name="Облако 3"/>
          <p:cNvSpPr/>
          <p:nvPr/>
        </p:nvSpPr>
        <p:spPr>
          <a:xfrm>
            <a:off x="7572396" y="5429264"/>
            <a:ext cx="914400" cy="9144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Результативный уровень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,</a:t>
            </a:r>
            <a:endParaRPr lang="ru-RU" dirty="0"/>
          </a:p>
        </p:txBody>
      </p:sp>
      <p:sp>
        <p:nvSpPr>
          <p:cNvPr id="4" name="Десятиугольник 3"/>
          <p:cNvSpPr/>
          <p:nvPr/>
        </p:nvSpPr>
        <p:spPr>
          <a:xfrm>
            <a:off x="500034" y="1571612"/>
            <a:ext cx="2571768" cy="1985970"/>
          </a:xfrm>
          <a:prstGeom prst="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У =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Р</a:t>
            </a:r>
          </a:p>
        </p:txBody>
      </p:sp>
      <p:sp>
        <p:nvSpPr>
          <p:cNvPr id="5" name="Десятиугольник 4"/>
          <p:cNvSpPr/>
          <p:nvPr/>
        </p:nvSpPr>
        <p:spPr>
          <a:xfrm>
            <a:off x="3428992" y="1571612"/>
            <a:ext cx="2428892" cy="1700218"/>
          </a:xfrm>
          <a:prstGeom prst="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   У                 Р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Десятиугольник 5"/>
          <p:cNvSpPr/>
          <p:nvPr/>
        </p:nvSpPr>
        <p:spPr>
          <a:xfrm>
            <a:off x="6357950" y="1571612"/>
            <a:ext cx="2071702" cy="1928826"/>
          </a:xfrm>
          <a:prstGeom prst="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          Р</a:t>
            </a:r>
            <a:endParaRPr lang="ru-RU" dirty="0"/>
          </a:p>
        </p:txBody>
      </p:sp>
      <p:sp>
        <p:nvSpPr>
          <p:cNvPr id="7" name="Стрелка влево 6"/>
          <p:cNvSpPr/>
          <p:nvPr/>
        </p:nvSpPr>
        <p:spPr>
          <a:xfrm>
            <a:off x="4357686" y="2214554"/>
            <a:ext cx="214314" cy="484632"/>
          </a:xfrm>
          <a:prstGeom prst="lef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452</TotalTime>
  <Words>386</Words>
  <Application>Microsoft Office PowerPoint</Application>
  <PresentationFormat>Экран (4:3)</PresentationFormat>
  <Paragraphs>110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Arial</vt:lpstr>
      <vt:lpstr>Calibri</vt:lpstr>
      <vt:lpstr>Times New Roman</vt:lpstr>
      <vt:lpstr>Тема Office</vt:lpstr>
      <vt:lpstr>Технология разноуровневого обучения</vt:lpstr>
      <vt:lpstr>Технология разноуровневого обучения</vt:lpstr>
      <vt:lpstr>Основные принципы технологии разноуровневого обучения</vt:lpstr>
      <vt:lpstr>Причины позволяющие считать этот метод продуктивным</vt:lpstr>
      <vt:lpstr>Создание ситуации успеха на уроке</vt:lpstr>
      <vt:lpstr>Влияние постоянного неуспеха на становление личности</vt:lpstr>
      <vt:lpstr>Отрицательная «Я концепция»</vt:lpstr>
      <vt:lpstr>Способы создания ситуации успеха на уроке</vt:lpstr>
      <vt:lpstr>На мотивационном уровне</vt:lpstr>
      <vt:lpstr>Презентация PowerPoint</vt:lpstr>
      <vt:lpstr>Презентация PowerPoint</vt:lpstr>
      <vt:lpstr>Презентация PowerPoint</vt:lpstr>
      <vt:lpstr>Презентация PowerPoint</vt:lpstr>
      <vt:lpstr>Организационный уровень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Результативный уровень</vt:lpstr>
    </vt:vector>
  </TitlesOfParts>
  <Company>1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Технология разноуровневого обучения</dc:title>
  <dc:creator>ЗавОбщежитием</dc:creator>
  <cp:lastModifiedBy>Glavbuh</cp:lastModifiedBy>
  <cp:revision>47</cp:revision>
  <dcterms:created xsi:type="dcterms:W3CDTF">2015-02-18T03:27:50Z</dcterms:created>
  <dcterms:modified xsi:type="dcterms:W3CDTF">2018-09-30T21:35:03Z</dcterms:modified>
</cp:coreProperties>
</file>